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317" r:id="rId3"/>
    <p:sldId id="318" r:id="rId4"/>
    <p:sldId id="288" r:id="rId5"/>
    <p:sldId id="319" r:id="rId6"/>
    <p:sldId id="320" r:id="rId7"/>
    <p:sldId id="289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16" r:id="rId22"/>
    <p:sldId id="271" r:id="rId23"/>
    <p:sldId id="291" r:id="rId24"/>
    <p:sldId id="290" r:id="rId25"/>
    <p:sldId id="314" r:id="rId26"/>
    <p:sldId id="295" r:id="rId27"/>
    <p:sldId id="263" r:id="rId28"/>
    <p:sldId id="31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82448" autoAdjust="0"/>
  </p:normalViewPr>
  <p:slideViewPr>
    <p:cSldViewPr>
      <p:cViewPr varScale="1">
        <p:scale>
          <a:sx n="83" d="100"/>
          <a:sy n="83" d="100"/>
        </p:scale>
        <p:origin x="-19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F2F63-32F7-4EFE-A260-FB8DCF0F2F9F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A3583-759D-46C1-89F7-441A0A70D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Math, all the statements exist at the same time, in any 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Math, the</a:t>
            </a:r>
            <a:r>
              <a:rPr lang="en-US" baseline="0" dirty="0" smtClean="0"/>
              <a:t> equal sign is a statement of fact.</a:t>
            </a:r>
          </a:p>
          <a:p>
            <a:r>
              <a:rPr lang="en-US" baseline="0" dirty="0" smtClean="0"/>
              <a:t>In programming, the equal sign is a direction to the computer to do something (assign a value to a variable). T</a:t>
            </a:r>
            <a:r>
              <a:rPr lang="en-US" dirty="0" smtClean="0"/>
              <a:t>he two statements</a:t>
            </a:r>
            <a:r>
              <a:rPr lang="en-US" baseline="0" dirty="0" smtClean="0"/>
              <a:t> direct the computer to:</a:t>
            </a:r>
          </a:p>
          <a:p>
            <a:r>
              <a:rPr lang="en-US" baseline="0" dirty="0" smtClean="0"/>
              <a:t>Make x equal to 5. Then,</a:t>
            </a:r>
          </a:p>
          <a:p>
            <a:r>
              <a:rPr lang="en-US" baseline="0" dirty="0" smtClean="0"/>
              <a:t>Evaluate x + 1. Then, take that result and make x equal to 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problem! In programming, the right side of the equal sign is evaluated first, and then the result is assigned to the variable on the left.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Math, the</a:t>
            </a:r>
            <a:r>
              <a:rPr lang="en-US" baseline="0" dirty="0" smtClean="0"/>
              <a:t> equal sign is a statement of fact.</a:t>
            </a:r>
          </a:p>
          <a:p>
            <a:r>
              <a:rPr lang="en-US" baseline="0" dirty="0" smtClean="0"/>
              <a:t>In programming, the equal sign is a direction to the computer to do something (assign a value to a variable). T</a:t>
            </a:r>
            <a:r>
              <a:rPr lang="en-US" dirty="0" smtClean="0"/>
              <a:t>he two statements</a:t>
            </a:r>
            <a:r>
              <a:rPr lang="en-US" baseline="0" dirty="0" smtClean="0"/>
              <a:t> direct the computer to:</a:t>
            </a:r>
          </a:p>
          <a:p>
            <a:r>
              <a:rPr lang="en-US" baseline="0" dirty="0" smtClean="0"/>
              <a:t>Make x equal to 5. Then,</a:t>
            </a:r>
          </a:p>
          <a:p>
            <a:r>
              <a:rPr lang="en-US" baseline="0" dirty="0" smtClean="0"/>
              <a:t>Evaluate x + 1. Then, take that result and make x equal to 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problem! In programming, the right side of the equal sign is evaluated first, and then the result is assigned to the variable on the left.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programming, the second statement</a:t>
            </a:r>
            <a:r>
              <a:rPr lang="en-US" baseline="0" dirty="0" smtClean="0"/>
              <a:t> directs the computer to:</a:t>
            </a:r>
          </a:p>
          <a:p>
            <a:r>
              <a:rPr lang="en-US" baseline="0" dirty="0" smtClean="0"/>
              <a:t>Make x equal to 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programming, the second statement</a:t>
            </a:r>
            <a:r>
              <a:rPr lang="en-US" baseline="0" dirty="0" smtClean="0"/>
              <a:t> directs the computer to:</a:t>
            </a:r>
          </a:p>
          <a:p>
            <a:r>
              <a:rPr lang="en-US" baseline="0" dirty="0" smtClean="0"/>
              <a:t>Make x equal to 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programming, the second statement</a:t>
            </a:r>
            <a:r>
              <a:rPr lang="en-US" baseline="0" dirty="0" smtClean="0"/>
              <a:t> directs the computer to:</a:t>
            </a:r>
          </a:p>
          <a:p>
            <a:r>
              <a:rPr lang="en-US" baseline="0" dirty="0" smtClean="0"/>
              <a:t>Make x equal to 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programming, the second statement</a:t>
            </a:r>
            <a:r>
              <a:rPr lang="en-US" baseline="0" dirty="0" smtClean="0"/>
              <a:t> directs the computer to:</a:t>
            </a:r>
          </a:p>
          <a:p>
            <a:r>
              <a:rPr lang="en-US" baseline="0" dirty="0" smtClean="0"/>
              <a:t>Make 5 equal to x, which isn’t possible because 5 is a static number that can’t change.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programming, the second statement</a:t>
            </a:r>
            <a:r>
              <a:rPr lang="en-US" baseline="0" dirty="0" smtClean="0"/>
              <a:t> directs the computer to:</a:t>
            </a:r>
          </a:p>
          <a:p>
            <a:r>
              <a:rPr lang="en-US" baseline="0" dirty="0" smtClean="0"/>
              <a:t>Make 5 equal to x, which isn’t possible because 5 is a static number that can’t change.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Math, all the statements exist at the same time, in any 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A17A8-B87A-4B02-B1FC-CC57CAAA367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91440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ctr">
              <a:defRPr sz="47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9144000" cy="762000"/>
          </a:xfrm>
        </p:spPr>
        <p:txBody>
          <a:bodyPr lIns="118872" tIns="0" rIns="45720" bIns="0"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Hampshire_black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71760" y="6085112"/>
            <a:ext cx="870142" cy="66130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Ira\Documents\My Dropbox\Presentations\GenCon\hampshire.gif"/>
          <p:cNvPicPr>
            <a:picLocks noChangeAspect="1" noChangeArrowheads="1"/>
          </p:cNvPicPr>
          <p:nvPr userDrawn="1"/>
        </p:nvPicPr>
        <p:blipFill>
          <a:blip r:embed="rId2" cstate="print"/>
          <a:srcRect l="14286" r="9524"/>
          <a:stretch>
            <a:fillRect/>
          </a:stretch>
        </p:blipFill>
        <p:spPr bwMode="auto">
          <a:xfrm>
            <a:off x="7924800" y="5962162"/>
            <a:ext cx="1219200" cy="89583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1C44AD-073F-4BF8-9098-DE534D2C7786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DE9F36-4614-4C0E-8A09-A77955496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0" y="2035314"/>
            <a:ext cx="9144000" cy="707886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Women in</a:t>
            </a:r>
            <a:br>
              <a:rPr lang="en-US" sz="5400" dirty="0" smtClean="0"/>
            </a:br>
            <a:r>
              <a:rPr lang="en-US" sz="5400" smtClean="0"/>
              <a:t>Game Programming</a:t>
            </a:r>
            <a:endParaRPr lang="en-US" sz="5400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0" y="3910584"/>
            <a:ext cx="9144000" cy="119481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Professor Ira Fay</a:t>
            </a:r>
            <a:endParaRPr lang="en-US" dirty="0"/>
          </a:p>
          <a:p>
            <a:pPr algn="ctr"/>
            <a:r>
              <a:rPr lang="en-US" dirty="0" smtClean="0"/>
              <a:t>Class </a:t>
            </a:r>
            <a:r>
              <a:rPr lang="en-US" dirty="0" smtClean="0"/>
              <a:t>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Typo intolerant!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dirty="0" smtClean="0"/>
          </a:p>
          <a:p>
            <a:pPr marL="9144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Capitalization and punctuation must be precise!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5 = 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OK!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5 = 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OK!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dirty="0" smtClean="0"/>
              <a:t>5 = x;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noProof="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5 = 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OK!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dirty="0" smtClean="0"/>
              <a:t>5 = x;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noProof="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dirty="0" smtClean="0"/>
              <a:t>NOT OK!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assigns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lang="en-US" sz="3200" dirty="0" smtClean="0"/>
              <a:t>value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x = 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 OK!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Statements coexist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x = 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 OK!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Statements coexist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8862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x = 6;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="1" dirty="0" smtClean="0"/>
              <a:t>Statements happen in order.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x = x + 1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 OK!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r>
              <a:rPr lang="en-US" dirty="0" smtClean="0"/>
              <a:t>x = x + 1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 OK!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5;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x + 1;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dirty="0" smtClean="0"/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OK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= assigns a value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Lines of code are executed in order</a:t>
            </a:r>
          </a:p>
          <a:p>
            <a:endParaRPr lang="en-US" dirty="0" smtClean="0"/>
          </a:p>
          <a:p>
            <a:r>
              <a:rPr lang="en-US" dirty="0" smtClean="0"/>
              <a:t>= is an assignment operator</a:t>
            </a:r>
          </a:p>
          <a:p>
            <a:endParaRPr lang="en-US" dirty="0" smtClean="0"/>
          </a:p>
          <a:p>
            <a:r>
              <a:rPr lang="en-US" dirty="0" smtClean="0"/>
              <a:t>Programming is typo-intolerant</a:t>
            </a:r>
          </a:p>
          <a:p>
            <a:pPr lvl="1"/>
            <a:r>
              <a:rPr lang="en-US" dirty="0" smtClean="0"/>
              <a:t>You have to say the magic words exactly right</a:t>
            </a:r>
            <a:br>
              <a:rPr lang="en-US" dirty="0" smtClean="0"/>
            </a:br>
            <a:r>
              <a:rPr lang="en-US" dirty="0" smtClean="0"/>
              <a:t>for the spell to work!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Survey feedback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Mining Part 1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Meta-Discussion</a:t>
            </a:r>
            <a:endParaRPr lang="en-US" dirty="0" smtClean="0"/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Programming  vs. Math</a:t>
            </a:r>
          </a:p>
          <a:p>
            <a:pPr>
              <a:spcAft>
                <a:spcPts val="600"/>
              </a:spcAft>
              <a:buFontTx/>
              <a:buChar char="•"/>
            </a:pPr>
            <a:r>
              <a:rPr lang="en-US" dirty="0" smtClean="0"/>
              <a:t>Mining Part 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hold information</a:t>
            </a:r>
          </a:p>
          <a:p>
            <a:endParaRPr lang="en-US" dirty="0" smtClean="0"/>
          </a:p>
          <a:p>
            <a:r>
              <a:rPr lang="en-US" dirty="0" smtClean="0"/>
              <a:t>Variables can change value while the program is executing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Alice </a:t>
            </a:r>
            <a:r>
              <a:rPr lang="en-US" dirty="0" err="1" smtClean="0"/>
              <a:t>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778009"/>
          </a:xfrm>
        </p:spPr>
        <p:txBody>
          <a:bodyPr>
            <a:normAutofit/>
          </a:bodyPr>
          <a:lstStyle/>
          <a:p>
            <a:r>
              <a:rPr lang="en-US" dirty="0" smtClean="0"/>
              <a:t>Monday!</a:t>
            </a:r>
          </a:p>
          <a:p>
            <a:endParaRPr lang="en-US" dirty="0" smtClean="0"/>
          </a:p>
          <a:p>
            <a:r>
              <a:rPr lang="en-US" dirty="0" smtClean="0"/>
              <a:t>Come prepared with 1 question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Overload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I’ll make a final call by Friday at the latest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who...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5299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/>
              <a:t>attend every class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emailed me in advance to express interest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are willing to work hard and are likely to raise the quality level of the course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add gender/cultural diversity to the course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declared a concentration in game development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are more junior and want to start down this educational path (for an intro class)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are more senior and won't have another chance</a:t>
            </a:r>
            <a:br>
              <a:rPr lang="en-US" sz="2800" dirty="0" smtClean="0"/>
            </a:br>
            <a:r>
              <a:rPr lang="en-US" sz="2800" dirty="0" smtClean="0"/>
              <a:t>to take this course (for an advanced class)</a:t>
            </a:r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I’ll look at survey data</a:t>
            </a:r>
          </a:p>
          <a:p>
            <a:endParaRPr lang="en-US" dirty="0" smtClean="0"/>
          </a:p>
          <a:p>
            <a:r>
              <a:rPr lang="en-US" dirty="0" smtClean="0"/>
              <a:t>If you don’t get in, I’ll strive to make resources available online.</a:t>
            </a:r>
          </a:p>
          <a:p>
            <a:endParaRPr lang="en-US" dirty="0" smtClean="0"/>
          </a:p>
          <a:p>
            <a:r>
              <a:rPr lang="en-US" dirty="0" smtClean="0"/>
              <a:t>Website is publicly available!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http://irafay.com/classes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Mining –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GitHub</a:t>
            </a:r>
          </a:p>
          <a:p>
            <a:pPr lvl="1"/>
            <a:r>
              <a:rPr lang="en-US" dirty="0" smtClean="0"/>
              <a:t>Walkthrough forthcoming from TAs</a:t>
            </a:r>
          </a:p>
          <a:p>
            <a:pPr lvl="1"/>
            <a:r>
              <a:rPr lang="en-US" dirty="0" smtClean="0"/>
              <a:t>We’ll review on Monday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 Mindset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With a growth mindset, we can improve our skills through practicing.</a:t>
            </a:r>
          </a:p>
          <a:p>
            <a:endParaRPr lang="en-US" sz="800" dirty="0" smtClean="0"/>
          </a:p>
          <a:p>
            <a:r>
              <a:rPr lang="en-US" dirty="0" smtClean="0"/>
              <a:t>Learning happens over time, not instantly.</a:t>
            </a:r>
          </a:p>
          <a:p>
            <a:endParaRPr lang="en-US" sz="800" dirty="0" smtClean="0"/>
          </a:p>
          <a:p>
            <a:r>
              <a:rPr lang="en-US" dirty="0" smtClean="0"/>
              <a:t>The process of learning is uncomfortable when we’re not competent yet.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Jam!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Sept 26-27 at </a:t>
            </a:r>
            <a:r>
              <a:rPr lang="en-US" dirty="0" err="1" smtClean="0"/>
              <a:t>TopatoCon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More info on course website</a:t>
            </a:r>
          </a:p>
          <a:p>
            <a:endParaRPr lang="en-US" dirty="0" smtClean="0"/>
          </a:p>
          <a:p>
            <a:r>
              <a:rPr lang="en-US" dirty="0" smtClean="0"/>
              <a:t>Participation will be positively reflected in your evaluation/grade, and more importantly, it’s good networking and experience.</a:t>
            </a:r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Crafting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Isaiah + team made a game over the summer!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http://stout.hampshire.edu/~ibm13/CraftingLife</a:t>
            </a:r>
          </a:p>
        </p:txBody>
      </p:sp>
    </p:spTree>
    <p:extLst>
      <p:ext uri="{BB962C8B-B14F-4D97-AF65-F5344CB8AC3E}">
        <p14:creationId xmlns:p14="http://schemas.microsoft.com/office/powerpoint/2010/main" xmlns="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a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 up</a:t>
            </a:r>
          </a:p>
          <a:p>
            <a:r>
              <a:rPr lang="en-US" dirty="0" smtClean="0"/>
              <a:t>Learn the name of someone you don’t know</a:t>
            </a:r>
          </a:p>
          <a:p>
            <a:r>
              <a:rPr lang="en-US" dirty="0" smtClean="0"/>
              <a:t>Sit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2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–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it go?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12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Survey: Hopes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how to program</a:t>
            </a:r>
          </a:p>
          <a:p>
            <a:r>
              <a:rPr lang="en-US" dirty="0" smtClean="0"/>
              <a:t>Make games</a:t>
            </a:r>
            <a:endParaRPr lang="en-US" dirty="0" smtClean="0"/>
          </a:p>
          <a:p>
            <a:r>
              <a:rPr lang="en-US" dirty="0" smtClean="0"/>
              <a:t>Grow my game dev </a:t>
            </a:r>
            <a:r>
              <a:rPr lang="en-US" dirty="0" smtClean="0"/>
              <a:t>network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Women in game dev?!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Survey: Worries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time management  /  too much </a:t>
            </a:r>
            <a:r>
              <a:rPr lang="en-US" dirty="0" smtClean="0"/>
              <a:t>work</a:t>
            </a:r>
            <a:endParaRPr lang="en-US" dirty="0" smtClean="0"/>
          </a:p>
          <a:p>
            <a:r>
              <a:rPr lang="en-US" dirty="0" smtClean="0"/>
              <a:t>I don’t know how to program / I’ll be bad at it</a:t>
            </a:r>
            <a:endParaRPr lang="en-US" dirty="0" smtClean="0"/>
          </a:p>
          <a:p>
            <a:r>
              <a:rPr lang="en-US" dirty="0" smtClean="0"/>
              <a:t>Too many people enrolled</a:t>
            </a:r>
            <a:endParaRPr lang="en-US" dirty="0" smtClean="0"/>
          </a:p>
          <a:p>
            <a:r>
              <a:rPr lang="en-US" dirty="0" smtClean="0"/>
              <a:t>Even though I identify as a woman and this course is intended for me, I still won’t fit in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7789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articles Ira sent out</a:t>
            </a:r>
          </a:p>
          <a:p>
            <a:endParaRPr lang="en-US" dirty="0" smtClean="0"/>
          </a:p>
          <a:p>
            <a:r>
              <a:rPr lang="en-US" dirty="0" smtClean="0"/>
              <a:t>Pair up, discuss, share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12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 and programming look similar, but aren’t the same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vs.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6576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Math:</a:t>
            </a:r>
          </a:p>
          <a:p>
            <a:pPr>
              <a:buNone/>
            </a:pPr>
            <a:r>
              <a:rPr lang="en-US" dirty="0" smtClean="0"/>
              <a:t>x = 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775191"/>
            <a:ext cx="3657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615</TotalTime>
  <Words>969</Words>
  <Application>Microsoft Office PowerPoint</Application>
  <PresentationFormat>On-screen Show (4:3)</PresentationFormat>
  <Paragraphs>223</Paragraphs>
  <Slides>28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Module</vt:lpstr>
      <vt:lpstr>Women in Game Programming</vt:lpstr>
      <vt:lpstr>Overview</vt:lpstr>
      <vt:lpstr>Learn a Name</vt:lpstr>
      <vt:lpstr>Mining – Part 1</vt:lpstr>
      <vt:lpstr>Enrollment Survey: Hopes</vt:lpstr>
      <vt:lpstr>Enrollment Survey: Worries</vt:lpstr>
      <vt:lpstr>Meta-Discussion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Math vs. Programming</vt:lpstr>
      <vt:lpstr>Programming</vt:lpstr>
      <vt:lpstr>Variables</vt:lpstr>
      <vt:lpstr>Alice Ching</vt:lpstr>
      <vt:lpstr>Course Overload</vt:lpstr>
      <vt:lpstr>Students who...</vt:lpstr>
      <vt:lpstr>Enrollment</vt:lpstr>
      <vt:lpstr>Mining – Part 2</vt:lpstr>
      <vt:lpstr>Growth Mindset Reminder</vt:lpstr>
      <vt:lpstr>Game Jam!</vt:lpstr>
      <vt:lpstr>Crafting Life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Zoombinis: Proposal Details</dc:title>
  <dc:creator>Ira Fay</dc:creator>
  <cp:lastModifiedBy>Ira Fay</cp:lastModifiedBy>
  <cp:revision>73</cp:revision>
  <dcterms:created xsi:type="dcterms:W3CDTF">2013-08-30T15:25:05Z</dcterms:created>
  <dcterms:modified xsi:type="dcterms:W3CDTF">2015-09-16T03:38:27Z</dcterms:modified>
</cp:coreProperties>
</file>